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6" r:id="rId2"/>
    <p:sldId id="267" r:id="rId3"/>
    <p:sldId id="268" r:id="rId4"/>
    <p:sldId id="269"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29/01/1441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29/01/1441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152400"/>
            <a:ext cx="7467600" cy="1143000"/>
          </a:xfrm>
        </p:spPr>
        <p:txBody>
          <a:bodyPr/>
          <a:lstStyle/>
          <a:p>
            <a:pPr rtl="0"/>
            <a:r>
              <a:rPr lang="en-US" sz="4000" b="1" dirty="0" smtClean="0">
                <a:solidFill>
                  <a:srgbClr val="CCECFF"/>
                </a:solidFill>
              </a:rPr>
              <a:t>Lab (9)</a:t>
            </a:r>
            <a:r>
              <a:rPr lang="en-US" sz="4000" b="1" dirty="0">
                <a:solidFill>
                  <a:srgbClr val="CCECFF"/>
                </a:solidFill>
              </a:rPr>
              <a:t/>
            </a:r>
            <a:br>
              <a:rPr lang="en-US" sz="4000" b="1" dirty="0">
                <a:solidFill>
                  <a:srgbClr val="CCECFF"/>
                </a:solidFill>
              </a:rPr>
            </a:br>
            <a:r>
              <a:rPr lang="en-US" sz="4000" b="1" dirty="0" smtClean="0">
                <a:solidFill>
                  <a:srgbClr val="CCECFF"/>
                </a:solidFill>
              </a:rPr>
              <a:t> </a:t>
            </a:r>
            <a:r>
              <a:rPr lang="en-US" sz="4000" b="1" dirty="0" smtClean="0">
                <a:solidFill>
                  <a:srgbClr val="CCECFF"/>
                </a:solidFill>
                <a:ea typeface="+mn-ea"/>
                <a:cs typeface="+mn-cs"/>
              </a:rPr>
              <a:t>Cholesterol </a:t>
            </a:r>
            <a:r>
              <a:rPr lang="en-US" sz="4000" b="1" dirty="0">
                <a:solidFill>
                  <a:srgbClr val="CCECFF"/>
                </a:solidFill>
                <a:ea typeface="+mn-ea"/>
                <a:cs typeface="+mn-cs"/>
              </a:rPr>
              <a:t>Test</a:t>
            </a:r>
            <a:endParaRPr lang="ar-SA" sz="4000" dirty="0"/>
          </a:p>
        </p:txBody>
      </p:sp>
      <p:sp>
        <p:nvSpPr>
          <p:cNvPr id="3" name="عنصر نائب للمحتوى 2"/>
          <p:cNvSpPr>
            <a:spLocks noGrp="1"/>
          </p:cNvSpPr>
          <p:nvPr>
            <p:ph idx="1"/>
          </p:nvPr>
        </p:nvSpPr>
        <p:spPr>
          <a:xfrm>
            <a:off x="1066800" y="1447800"/>
            <a:ext cx="7924800" cy="5105400"/>
          </a:xfrm>
        </p:spPr>
        <p:txBody>
          <a:bodyPr/>
          <a:lstStyle/>
          <a:p>
            <a:pPr algn="just" rtl="0"/>
            <a:r>
              <a:rPr lang="en-US" sz="2800" dirty="0"/>
              <a:t>Cholesterol is a lipid sterol that is produced in and transported throughout the bloodstream in eukaryotes. Cholesterol is a critical compound used in the structure of cell membranes, hormones, and cell signaling. It is an essential component of animal cell structure in order to maintain permeability and fluidity. Cholesterol is a precursor for steroid hormones including the adrenal gland hormones cortisol and aldosterone, sex hormones progesterone, estrogens, and testosterone, and bile acids and vitamin D.  </a:t>
            </a:r>
            <a:endParaRPr lang="ar-SA" sz="2800" dirty="0"/>
          </a:p>
        </p:txBody>
      </p:sp>
    </p:spTree>
    <p:extLst>
      <p:ext uri="{BB962C8B-B14F-4D97-AF65-F5344CB8AC3E}">
        <p14:creationId xmlns:p14="http://schemas.microsoft.com/office/powerpoint/2010/main" val="1106358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66800" y="228600"/>
            <a:ext cx="7924800" cy="6324600"/>
          </a:xfrm>
        </p:spPr>
        <p:txBody>
          <a:bodyPr/>
          <a:lstStyle/>
          <a:p>
            <a:pPr algn="just" rtl="0"/>
            <a:r>
              <a:rPr lang="en-US" sz="2800" dirty="0"/>
              <a:t>Cholesterol is transported throughout the body within lipoproteins, which have cell-specific signals that direct the lipids they transport to certain tissues. For this reason, lipoproteins exist in different forms within the blood based on their density. These include chylomicrons, very-low density lipoproteins (VLDLs), low-density lipoproteins (LDLs), intermediate-density lipoproteins (IDLs), and high-density lipoproteins (HDLs). The higher the lipid content within a lipoprotein, the lower its density. Cholesterol exists within a lipoprotein as a free alcohol and as a fatty </a:t>
            </a:r>
            <a:r>
              <a:rPr lang="en-US" sz="2800" dirty="0" err="1"/>
              <a:t>cholesteryl</a:t>
            </a:r>
            <a:r>
              <a:rPr lang="en-US" sz="2800" dirty="0"/>
              <a:t> ester, which is the predominant form of cholesterol transport and storage.</a:t>
            </a:r>
            <a:endParaRPr lang="ar-SA" sz="2800" dirty="0"/>
          </a:p>
        </p:txBody>
      </p:sp>
    </p:spTree>
    <p:extLst>
      <p:ext uri="{BB962C8B-B14F-4D97-AF65-F5344CB8AC3E}">
        <p14:creationId xmlns:p14="http://schemas.microsoft.com/office/powerpoint/2010/main" val="2503657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152400"/>
            <a:ext cx="7467600" cy="990600"/>
          </a:xfrm>
        </p:spPr>
        <p:txBody>
          <a:bodyPr/>
          <a:lstStyle/>
          <a:p>
            <a:pPr rtl="0"/>
            <a:r>
              <a:rPr lang="en-US" sz="4000" b="1" dirty="0">
                <a:solidFill>
                  <a:srgbClr val="CCECFF"/>
                </a:solidFill>
              </a:rPr>
              <a:t>Assay Principle</a:t>
            </a:r>
            <a:endParaRPr lang="ar-SA" sz="4000" dirty="0"/>
          </a:p>
        </p:txBody>
      </p:sp>
      <p:sp>
        <p:nvSpPr>
          <p:cNvPr id="3" name="عنصر نائب للمحتوى 2"/>
          <p:cNvSpPr>
            <a:spLocks noGrp="1"/>
          </p:cNvSpPr>
          <p:nvPr>
            <p:ph idx="1"/>
          </p:nvPr>
        </p:nvSpPr>
        <p:spPr>
          <a:xfrm>
            <a:off x="1295400" y="1524000"/>
            <a:ext cx="7543800" cy="5181600"/>
          </a:xfrm>
        </p:spPr>
        <p:txBody>
          <a:bodyPr/>
          <a:lstStyle/>
          <a:p>
            <a:pPr algn="just" rtl="0"/>
            <a:r>
              <a:rPr lang="en-US" sz="2800" dirty="0"/>
              <a:t>Total Cholesterol Assay Kit measures the total cholesterol within serum, plasma, lysate, or tissue samples. The assay is based on the enzyme driven reaction that quantifies both cholesterol esters and free cholesterol. Cholesterol esters are hydrolyzed via cholesterol esterase into cholesterol, which is then oxidized by cholesterol oxidase into the ketone cholest-4-en-3-one plus hydrogen peroxide. The hydrogen peroxide is then detected with a highly specific fluorescence probe. </a:t>
            </a:r>
            <a:endParaRPr lang="ar-SA" sz="2800" dirty="0"/>
          </a:p>
        </p:txBody>
      </p:sp>
    </p:spTree>
    <p:extLst>
      <p:ext uri="{BB962C8B-B14F-4D97-AF65-F5344CB8AC3E}">
        <p14:creationId xmlns:p14="http://schemas.microsoft.com/office/powerpoint/2010/main" val="3788427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5400" y="457200"/>
            <a:ext cx="7543800" cy="6248400"/>
          </a:xfrm>
        </p:spPr>
        <p:txBody>
          <a:bodyPr/>
          <a:lstStyle/>
          <a:p>
            <a:pPr algn="just" rtl="0"/>
            <a:r>
              <a:rPr lang="en-US" sz="2800" dirty="0"/>
              <a:t>Horseradish peroxidase catalyzes the reaction between the probe and hydrogen peroxide, which bind in a 1:1 ratio. Samples are compared to a known concentration of cholesterol standard within the 96-well </a:t>
            </a:r>
            <a:r>
              <a:rPr lang="en-US" sz="2800" dirty="0" err="1"/>
              <a:t>microtiter</a:t>
            </a:r>
            <a:r>
              <a:rPr lang="en-US" sz="2800" dirty="0"/>
              <a:t> plate format. Samples and standards are incubated for 45 minutes and then read with a standard 96-well </a:t>
            </a:r>
            <a:r>
              <a:rPr lang="en-US" sz="2800" dirty="0" err="1"/>
              <a:t>fluorometric</a:t>
            </a:r>
            <a:r>
              <a:rPr lang="en-US" sz="2800" dirty="0"/>
              <a:t> plate reader.</a:t>
            </a:r>
            <a:endParaRPr lang="ar-SA" sz="2800" dirty="0"/>
          </a:p>
        </p:txBody>
      </p:sp>
    </p:spTree>
    <p:extLst>
      <p:ext uri="{BB962C8B-B14F-4D97-AF65-F5344CB8AC3E}">
        <p14:creationId xmlns:p14="http://schemas.microsoft.com/office/powerpoint/2010/main" val="116879977"/>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118</TotalTime>
  <Words>328</Words>
  <Application>Microsoft Office PowerPoint</Application>
  <PresentationFormat>عرض على الشاشة (3:4)‏</PresentationFormat>
  <Paragraphs>6</Paragraphs>
  <Slides>4</Slides>
  <Notes>0</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Blue wave design template</vt:lpstr>
      <vt:lpstr>Lab (9)  Cholesterol Test</vt:lpstr>
      <vt:lpstr>عرض تقديمي في PowerPoint</vt:lpstr>
      <vt:lpstr>Assay Principle</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20</cp:revision>
  <dcterms:created xsi:type="dcterms:W3CDTF">2019-09-24T08:16:01Z</dcterms:created>
  <dcterms:modified xsi:type="dcterms:W3CDTF">2019-09-28T20:00:17Z</dcterms:modified>
</cp:coreProperties>
</file>